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3FBC"/>
    <a:srgbClr val="F20CC6"/>
    <a:srgbClr val="F42CCE"/>
    <a:srgbClr val="CC9900"/>
    <a:srgbClr val="663300"/>
    <a:srgbClr val="05BEFF"/>
    <a:srgbClr val="CCCC00"/>
    <a:srgbClr val="ED7B09"/>
    <a:srgbClr val="8F45C7"/>
    <a:srgbClr val="00CC5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16/6/2024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16/6/2024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16/6/2024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16/6/2024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16/6/2024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16/6/2024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16/6/2024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16/6/2024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16/6/2024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16/6/2024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16/6/2024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16/6/2024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pPr algn="ctr"/>
            <a:r>
              <a:rPr lang="el-GR" sz="2800" b="1" dirty="0" smtClean="0">
                <a:effectLst/>
              </a:rPr>
              <a:t>Ο ΚΑΠΟΔΙΣΤΡΙΑΣ ΣΤΟ ΝΑΥΠΛΙΟ – </a:t>
            </a:r>
            <a:br>
              <a:rPr lang="el-GR" sz="2800" b="1" dirty="0" smtClean="0">
                <a:effectLst/>
              </a:rPr>
            </a:br>
            <a:r>
              <a:rPr lang="el-GR" sz="2800" b="1" dirty="0" smtClean="0">
                <a:effectLst/>
              </a:rPr>
              <a:t>ΜΕΤΡΑ ΓΙΑ ΤΗ ΓΕΩΡΓΙΑ, ΤΟ ΕΜΠΟΡΙΟ ΚΑΙ ΤΟ ΣΤΡΑΤΟ</a:t>
            </a:r>
            <a:endParaRPr lang="el-GR" sz="2800" b="1" dirty="0">
              <a:effectLst/>
            </a:endParaRPr>
          </a:p>
        </p:txBody>
      </p:sp>
      <p:pic>
        <p:nvPicPr>
          <p:cNvPr id="21" name="20 - Θέση περιεχομένου" descr="GEORGIKO SXOLEIO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3798" b="1255"/>
          <a:stretch>
            <a:fillRect/>
          </a:stretch>
        </p:blipFill>
        <p:spPr>
          <a:xfrm>
            <a:off x="-18652" y="4293096"/>
            <a:ext cx="2790452" cy="2564904"/>
          </a:xfrm>
        </p:spPr>
      </p:pic>
      <p:pic>
        <p:nvPicPr>
          <p:cNvPr id="22" name="21 - Θέση περιεχομένου" descr="POLEMIKO SXOLEIO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05400" y="2423160"/>
            <a:ext cx="4038600" cy="4434840"/>
          </a:xfrm>
        </p:spPr>
      </p:pic>
      <p:pic>
        <p:nvPicPr>
          <p:cNvPr id="23" name="22 - Εικόνα" descr="ναύπλιο.PNG"/>
          <p:cNvPicPr>
            <a:picLocks noChangeAspect="1"/>
          </p:cNvPicPr>
          <p:nvPr/>
        </p:nvPicPr>
        <p:blipFill>
          <a:blip r:embed="rId4" cstate="print"/>
          <a:srcRect t="10417" b="2083"/>
          <a:stretch>
            <a:fillRect/>
          </a:stretch>
        </p:blipFill>
        <p:spPr>
          <a:xfrm>
            <a:off x="251520" y="980728"/>
            <a:ext cx="8640960" cy="3240360"/>
          </a:xfrm>
          <a:prstGeom prst="rect">
            <a:avLst/>
          </a:prstGeom>
        </p:spPr>
      </p:pic>
      <p:pic>
        <p:nvPicPr>
          <p:cNvPr id="24" name="23 - Εικόνα" descr="ΚΑΠΟΔΙΣΤΡΙΑΣ.PNG"/>
          <p:cNvPicPr>
            <a:picLocks noChangeAspect="1"/>
          </p:cNvPicPr>
          <p:nvPr/>
        </p:nvPicPr>
        <p:blipFill>
          <a:blip r:embed="rId5" cstate="print"/>
          <a:srcRect b="10456"/>
          <a:stretch>
            <a:fillRect/>
          </a:stretch>
        </p:blipFill>
        <p:spPr>
          <a:xfrm>
            <a:off x="2771800" y="4293097"/>
            <a:ext cx="2264620" cy="2088232"/>
          </a:xfrm>
          <a:prstGeom prst="rect">
            <a:avLst/>
          </a:prstGeom>
        </p:spPr>
      </p:pic>
      <p:sp>
        <p:nvSpPr>
          <p:cNvPr id="25" name="24 - TextBox"/>
          <p:cNvSpPr txBox="1"/>
          <p:nvPr/>
        </p:nvSpPr>
        <p:spPr>
          <a:xfrm>
            <a:off x="2771800" y="6309321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ΙΩΑΝΝΗΣ ΚΑΠΟΔΙΣΤΡΙΑΣ</a:t>
            </a:r>
            <a:endParaRPr lang="el-GR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- Τίτλος"/>
          <p:cNvSpPr txBox="1">
            <a:spLocks/>
          </p:cNvSpPr>
          <p:nvPr/>
        </p:nvSpPr>
        <p:spPr>
          <a:xfrm>
            <a:off x="0" y="332656"/>
            <a:ext cx="9144000" cy="64807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sz="22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</a:rPr>
              <a:t>Ο ΚΑΠΟΔΙΣΤΡΙΑΣ ΣΤΟ ΝΑΥΠΛΙΟ – </a:t>
            </a:r>
            <a:br>
              <a:rPr lang="el-GR" sz="22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</a:rPr>
            </a:br>
            <a:r>
              <a:rPr lang="el-GR" sz="22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</a:rPr>
              <a:t>ΜΕΤΡΑ ΓΙΑ ΤΗ ΓΕΩΡΓΙΑ, ΤΟ ΕΜΠΟΡΙΟ, ΤΗ ΝΑΥΤΙΛΙΑ ΚΑΙ ΤΟΝ ΣΤΡΑΤΟ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8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CC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4" name="13 - Ομάδα"/>
          <p:cNvGrpSpPr/>
          <p:nvPr/>
        </p:nvGrpSpPr>
        <p:grpSpPr>
          <a:xfrm>
            <a:off x="0" y="1601416"/>
            <a:ext cx="4139952" cy="5256584"/>
            <a:chOff x="0" y="1412776"/>
            <a:chExt cx="3766936" cy="5256584"/>
          </a:xfrm>
        </p:grpSpPr>
        <p:sp>
          <p:nvSpPr>
            <p:cNvPr id="8" name="7 - Βέλος προς τα κάτω"/>
            <p:cNvSpPr/>
            <p:nvPr/>
          </p:nvSpPr>
          <p:spPr>
            <a:xfrm>
              <a:off x="490938" y="2420888"/>
              <a:ext cx="576064" cy="3168352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" name="8 - Βέλος προς τα κάτω"/>
            <p:cNvSpPr/>
            <p:nvPr/>
          </p:nvSpPr>
          <p:spPr>
            <a:xfrm>
              <a:off x="1619672" y="2780928"/>
              <a:ext cx="504056" cy="1008112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" name="9 - Βέλος προς τα κάτω"/>
            <p:cNvSpPr/>
            <p:nvPr/>
          </p:nvSpPr>
          <p:spPr>
            <a:xfrm>
              <a:off x="2699792" y="2564904"/>
              <a:ext cx="576064" cy="2520280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" name="5 - Έλλειψη"/>
            <p:cNvSpPr/>
            <p:nvPr/>
          </p:nvSpPr>
          <p:spPr>
            <a:xfrm>
              <a:off x="467544" y="1412776"/>
              <a:ext cx="3096344" cy="14401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b="1" dirty="0" smtClean="0">
                  <a:solidFill>
                    <a:srgbClr val="663300"/>
                  </a:solidFill>
                </a:rPr>
                <a:t>ΜΕΤΡΑ ΓΙΑ ΤΗ ΓΕΩΡΓΙΑ</a:t>
              </a:r>
              <a:endParaRPr lang="el-GR" sz="2000" b="1" dirty="0">
                <a:solidFill>
                  <a:srgbClr val="663300"/>
                </a:solidFill>
              </a:endParaRPr>
            </a:p>
          </p:txBody>
        </p:sp>
        <p:sp>
          <p:nvSpPr>
            <p:cNvPr id="11" name="10 - Ορθογώνιο"/>
            <p:cNvSpPr/>
            <p:nvPr/>
          </p:nvSpPr>
          <p:spPr>
            <a:xfrm>
              <a:off x="0" y="5589240"/>
              <a:ext cx="1619672" cy="108012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b="1" dirty="0" smtClean="0">
                  <a:solidFill>
                    <a:srgbClr val="663300"/>
                  </a:solidFill>
                </a:rPr>
                <a:t>ΓΕΩΡΓΙΚΗ ΣΧΟΛΗ</a:t>
              </a:r>
            </a:p>
            <a:p>
              <a:pPr algn="ctr"/>
              <a:r>
                <a:rPr lang="el-GR" sz="2000" b="1" dirty="0" smtClean="0">
                  <a:solidFill>
                    <a:srgbClr val="663300"/>
                  </a:solidFill>
                </a:rPr>
                <a:t>(ΤΙΡΥΝΘΑ)</a:t>
              </a:r>
              <a:endParaRPr lang="el-GR" sz="2000" b="1" dirty="0">
                <a:solidFill>
                  <a:srgbClr val="663300"/>
                </a:solidFill>
              </a:endParaRPr>
            </a:p>
          </p:txBody>
        </p:sp>
        <p:sp>
          <p:nvSpPr>
            <p:cNvPr id="12" name="11 - Ορθογώνιο"/>
            <p:cNvSpPr/>
            <p:nvPr/>
          </p:nvSpPr>
          <p:spPr>
            <a:xfrm>
              <a:off x="1211657" y="3789040"/>
              <a:ext cx="1375919" cy="8640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b="1" dirty="0" smtClean="0">
                  <a:solidFill>
                    <a:srgbClr val="663300"/>
                  </a:solidFill>
                </a:rPr>
                <a:t>ΕΙΣΑΓΩΓΗΠΑΤΑΤΑΣ</a:t>
              </a:r>
              <a:endParaRPr lang="el-GR" sz="2000" b="1" dirty="0">
                <a:solidFill>
                  <a:srgbClr val="663300"/>
                </a:solidFill>
              </a:endParaRPr>
            </a:p>
          </p:txBody>
        </p:sp>
        <p:sp>
          <p:nvSpPr>
            <p:cNvPr id="13" name="12 - Ορθογώνιο"/>
            <p:cNvSpPr/>
            <p:nvPr/>
          </p:nvSpPr>
          <p:spPr>
            <a:xfrm>
              <a:off x="2391017" y="5085184"/>
              <a:ext cx="1375919" cy="93610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b="1" dirty="0" smtClean="0">
                  <a:solidFill>
                    <a:srgbClr val="663300"/>
                  </a:solidFill>
                </a:rPr>
                <a:t>ΣΤΗΡΙΞΗ</a:t>
              </a:r>
            </a:p>
            <a:p>
              <a:pPr algn="ctr"/>
              <a:r>
                <a:rPr lang="el-GR" sz="2000" b="1" dirty="0" smtClean="0">
                  <a:solidFill>
                    <a:srgbClr val="663300"/>
                  </a:solidFill>
                </a:rPr>
                <a:t>ΜΕΤΑΞΙΟΥ</a:t>
              </a:r>
              <a:endParaRPr lang="el-GR" sz="2000" b="1" dirty="0">
                <a:solidFill>
                  <a:srgbClr val="663300"/>
                </a:solidFill>
              </a:endParaRPr>
            </a:p>
          </p:txBody>
        </p:sp>
      </p:grpSp>
      <p:grpSp>
        <p:nvGrpSpPr>
          <p:cNvPr id="15" name="14 - Ομάδα"/>
          <p:cNvGrpSpPr/>
          <p:nvPr/>
        </p:nvGrpSpPr>
        <p:grpSpPr>
          <a:xfrm>
            <a:off x="4932040" y="1529408"/>
            <a:ext cx="4211960" cy="5328592"/>
            <a:chOff x="0" y="1412776"/>
            <a:chExt cx="3832456" cy="4536504"/>
          </a:xfrm>
        </p:grpSpPr>
        <p:sp>
          <p:nvSpPr>
            <p:cNvPr id="16" name="15 - Βέλος προς τα κάτω"/>
            <p:cNvSpPr/>
            <p:nvPr/>
          </p:nvSpPr>
          <p:spPr>
            <a:xfrm>
              <a:off x="467544" y="2420888"/>
              <a:ext cx="576064" cy="2608830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7" name="16 - Βέλος προς τα κάτω"/>
            <p:cNvSpPr/>
            <p:nvPr/>
          </p:nvSpPr>
          <p:spPr>
            <a:xfrm>
              <a:off x="1619672" y="2780929"/>
              <a:ext cx="504056" cy="1084012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8" name="17 - Βέλος προς τα κάτω"/>
            <p:cNvSpPr/>
            <p:nvPr/>
          </p:nvSpPr>
          <p:spPr>
            <a:xfrm>
              <a:off x="2882879" y="2516250"/>
              <a:ext cx="576064" cy="2520280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9" name="18 - Έλλειψη"/>
            <p:cNvSpPr/>
            <p:nvPr/>
          </p:nvSpPr>
          <p:spPr>
            <a:xfrm>
              <a:off x="65520" y="1412776"/>
              <a:ext cx="3766936" cy="14401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 smtClean="0">
                <a:solidFill>
                  <a:srgbClr val="663300"/>
                </a:solidFill>
              </a:endParaRPr>
            </a:p>
            <a:p>
              <a:pPr algn="ctr"/>
              <a:r>
                <a:rPr lang="el-GR" sz="2000" b="1" dirty="0" smtClean="0">
                  <a:solidFill>
                    <a:srgbClr val="663300"/>
                  </a:solidFill>
                </a:rPr>
                <a:t>ΜΕΤΡΑ</a:t>
              </a:r>
              <a:r>
                <a:rPr lang="en-US" sz="2000" b="1" dirty="0" smtClean="0">
                  <a:solidFill>
                    <a:srgbClr val="663300"/>
                  </a:solidFill>
                </a:rPr>
                <a:t> </a:t>
              </a:r>
              <a:r>
                <a:rPr lang="el-GR" sz="2000" b="1" dirty="0" smtClean="0">
                  <a:solidFill>
                    <a:srgbClr val="663300"/>
                  </a:solidFill>
                </a:rPr>
                <a:t>ΓΙΑ ΕΜΠΟΡΙΟ, ΝΑΥΤΙΛΙΑ ΚΑΙ</a:t>
              </a:r>
              <a:r>
                <a:rPr lang="en-US" sz="2000" b="1" dirty="0" smtClean="0">
                  <a:solidFill>
                    <a:srgbClr val="663300"/>
                  </a:solidFill>
                </a:rPr>
                <a:t> </a:t>
              </a:r>
              <a:r>
                <a:rPr lang="el-GR" sz="2000" b="1" dirty="0" smtClean="0">
                  <a:solidFill>
                    <a:srgbClr val="663300"/>
                  </a:solidFill>
                </a:rPr>
                <a:t>ΣΤΡΑΤΟ </a:t>
              </a:r>
            </a:p>
            <a:p>
              <a:pPr algn="ctr"/>
              <a:endParaRPr lang="el-GR" sz="2000" b="1" dirty="0">
                <a:solidFill>
                  <a:srgbClr val="CC9900"/>
                </a:solidFill>
              </a:endParaRPr>
            </a:p>
          </p:txBody>
        </p:sp>
        <p:sp>
          <p:nvSpPr>
            <p:cNvPr id="20" name="19 - Ορθογώνιο"/>
            <p:cNvSpPr/>
            <p:nvPr/>
          </p:nvSpPr>
          <p:spPr>
            <a:xfrm>
              <a:off x="0" y="5013176"/>
              <a:ext cx="1619672" cy="93610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b="1" dirty="0" smtClean="0">
                  <a:solidFill>
                    <a:srgbClr val="663300"/>
                  </a:solidFill>
                </a:rPr>
                <a:t>ΑΝΑΠΤΥΞΗ ΕΜΠΟΡΙΟΥ</a:t>
              </a:r>
              <a:endParaRPr lang="el-GR" sz="2000" b="1" dirty="0">
                <a:solidFill>
                  <a:srgbClr val="663300"/>
                </a:solidFill>
              </a:endParaRPr>
            </a:p>
          </p:txBody>
        </p:sp>
        <p:sp>
          <p:nvSpPr>
            <p:cNvPr id="21" name="20 - Ορθογώνιο"/>
            <p:cNvSpPr/>
            <p:nvPr/>
          </p:nvSpPr>
          <p:spPr>
            <a:xfrm>
              <a:off x="1113839" y="3926245"/>
              <a:ext cx="1703519" cy="61304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b="1" dirty="0" smtClean="0">
                  <a:solidFill>
                    <a:srgbClr val="663300"/>
                  </a:solidFill>
                </a:rPr>
                <a:t>ΑΝΑΠΤΥΞΗ ΝΑΥΤΙΛΙΑΣ</a:t>
              </a:r>
              <a:endParaRPr lang="el-GR" sz="2000" b="1" dirty="0">
                <a:solidFill>
                  <a:srgbClr val="663300"/>
                </a:solidFill>
              </a:endParaRPr>
            </a:p>
          </p:txBody>
        </p:sp>
        <p:sp>
          <p:nvSpPr>
            <p:cNvPr id="22" name="21 - Ορθογώνιο"/>
            <p:cNvSpPr/>
            <p:nvPr/>
          </p:nvSpPr>
          <p:spPr>
            <a:xfrm>
              <a:off x="2358719" y="5085184"/>
              <a:ext cx="1473737" cy="64807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b="1" dirty="0" smtClean="0">
                  <a:solidFill>
                    <a:srgbClr val="663300"/>
                  </a:solidFill>
                </a:rPr>
                <a:t>ΟΡΓΑΝΩΣΗ ΣΤΡΑΤΟΥ</a:t>
              </a:r>
              <a:endParaRPr lang="el-GR" sz="2000" b="1" dirty="0">
                <a:solidFill>
                  <a:srgbClr val="663300"/>
                </a:solidFill>
              </a:endParaRPr>
            </a:p>
          </p:txBody>
        </p:sp>
      </p:grpSp>
      <p:grpSp>
        <p:nvGrpSpPr>
          <p:cNvPr id="32" name="31 - Ομάδα"/>
          <p:cNvGrpSpPr/>
          <p:nvPr/>
        </p:nvGrpSpPr>
        <p:grpSpPr>
          <a:xfrm>
            <a:off x="179512" y="908720"/>
            <a:ext cx="8856984" cy="1224136"/>
            <a:chOff x="179512" y="908720"/>
            <a:chExt cx="8856984" cy="1224136"/>
          </a:xfrm>
        </p:grpSpPr>
        <p:sp>
          <p:nvSpPr>
            <p:cNvPr id="23" name="22 - Ορθογώνιο"/>
            <p:cNvSpPr/>
            <p:nvPr/>
          </p:nvSpPr>
          <p:spPr>
            <a:xfrm>
              <a:off x="179512" y="908720"/>
              <a:ext cx="8856984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>
                  <a:solidFill>
                    <a:srgbClr val="663300"/>
                  </a:solidFill>
                </a:rPr>
                <a:t>Όταν ο Καποδίστριας έγινε Κυβερνήτης, η χώρα έβγαινε από πολύχρονο αγώνα</a:t>
              </a:r>
              <a:endParaRPr lang="el-GR" b="1" dirty="0">
                <a:solidFill>
                  <a:srgbClr val="663300"/>
                </a:solidFill>
              </a:endParaRPr>
            </a:p>
          </p:txBody>
        </p:sp>
        <p:grpSp>
          <p:nvGrpSpPr>
            <p:cNvPr id="31" name="30 - Ομάδα"/>
            <p:cNvGrpSpPr/>
            <p:nvPr/>
          </p:nvGrpSpPr>
          <p:grpSpPr>
            <a:xfrm>
              <a:off x="3635896" y="1340768"/>
              <a:ext cx="1512168" cy="792088"/>
              <a:chOff x="3635896" y="1340768"/>
              <a:chExt cx="1512168" cy="792088"/>
            </a:xfrm>
          </p:grpSpPr>
          <p:cxnSp>
            <p:nvCxnSpPr>
              <p:cNvPr id="27" name="26 - Ευθύγραμμο βέλος σύνδεσης"/>
              <p:cNvCxnSpPr/>
              <p:nvPr/>
            </p:nvCxnSpPr>
            <p:spPr>
              <a:xfrm flipH="1">
                <a:off x="3635896" y="1340768"/>
                <a:ext cx="576064" cy="576064"/>
              </a:xfrm>
              <a:prstGeom prst="straightConnector1">
                <a:avLst/>
              </a:prstGeom>
              <a:ln w="635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27 - Ευθύγραμμο βέλος σύνδεσης"/>
              <p:cNvCxnSpPr/>
              <p:nvPr/>
            </p:nvCxnSpPr>
            <p:spPr>
              <a:xfrm>
                <a:off x="4211960" y="1340768"/>
                <a:ext cx="936104" cy="792088"/>
              </a:xfrm>
              <a:prstGeom prst="straightConnector1">
                <a:avLst/>
              </a:prstGeom>
              <a:ln w="63500" cmpd="sng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 smtClean="0">
                <a:effectLst/>
              </a:rPr>
              <a:t>ΜΕΤΡΑ ΣΤΗ ΔΙΟΙΚΗΣΗ ΚΑΙ ΤΗΝ ΟΙΚΟΝΟΜΙΑ – Η ΔΟΛΟΦΟΝΙΑ ΤΟΥ ΚΑΠΟΔΙΣΤΡΙΑ</a:t>
            </a:r>
            <a:endParaRPr lang="el-GR" sz="3200" b="1" dirty="0">
              <a:effectLst/>
            </a:endParaRPr>
          </a:p>
        </p:txBody>
      </p:sp>
      <p:pic>
        <p:nvPicPr>
          <p:cNvPr id="5" name="4 - Θέση περιεχομένου" descr="dolofonia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b="13686"/>
          <a:stretch>
            <a:fillRect/>
          </a:stretch>
        </p:blipFill>
        <p:spPr>
          <a:xfrm>
            <a:off x="4427984" y="1340768"/>
            <a:ext cx="4716016" cy="2952328"/>
          </a:xfrm>
        </p:spPr>
      </p:pic>
      <p:pic>
        <p:nvPicPr>
          <p:cNvPr id="6" name="5 - Θέση περιεχομένου" descr="dolofonia2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920085"/>
            <a:ext cx="4038600" cy="4434840"/>
          </a:xfrm>
        </p:spPr>
      </p:pic>
      <p:pic>
        <p:nvPicPr>
          <p:cNvPr id="7" name="6 - Εικόνα" descr="foinka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18546"/>
            <a:ext cx="4283968" cy="553945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- Τίτλος"/>
          <p:cNvSpPr txBox="1">
            <a:spLocks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l-GR" sz="3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ΜΕΤΡΑ ΣΤΗ ΔΙΟΙΚΗΣΗ ΚΑΙ ΤΗΝ ΟΙΚΟΝΟΜΙΑ – Η ΔΟΛΟΦΟΝΙΑ ΤΟΥ ΚΑΠΟΔΙΣΤΡΙΑ</a:t>
            </a:r>
            <a:endParaRPr kumimoji="0" lang="el-GR" sz="3000" b="1" i="0" u="none" strike="noStrike" kern="1200" cap="none" spc="0" normalizeH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40000"/>
                  <a:lumOff val="6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13 - Ομάδα"/>
          <p:cNvGrpSpPr/>
          <p:nvPr/>
        </p:nvGrpSpPr>
        <p:grpSpPr>
          <a:xfrm>
            <a:off x="0" y="1124744"/>
            <a:ext cx="4211960" cy="4896544"/>
            <a:chOff x="0" y="1412776"/>
            <a:chExt cx="3832456" cy="4896544"/>
          </a:xfrm>
        </p:grpSpPr>
        <p:sp>
          <p:nvSpPr>
            <p:cNvPr id="8" name="7 - Βέλος προς τα κάτω"/>
            <p:cNvSpPr/>
            <p:nvPr/>
          </p:nvSpPr>
          <p:spPr>
            <a:xfrm>
              <a:off x="556458" y="2132856"/>
              <a:ext cx="576064" cy="3096344"/>
            </a:xfrm>
            <a:prstGeom prst="downArrow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" name="9 - Βέλος προς τα κάτω"/>
            <p:cNvSpPr/>
            <p:nvPr/>
          </p:nvSpPr>
          <p:spPr>
            <a:xfrm>
              <a:off x="2259977" y="2492896"/>
              <a:ext cx="576064" cy="1512168"/>
            </a:xfrm>
            <a:prstGeom prst="downArrow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srgbClr val="FFFF00"/>
                </a:solidFill>
              </a:endParaRPr>
            </a:p>
          </p:txBody>
        </p:sp>
        <p:sp>
          <p:nvSpPr>
            <p:cNvPr id="6" name="5 - Έλλειψη"/>
            <p:cNvSpPr/>
            <p:nvPr/>
          </p:nvSpPr>
          <p:spPr>
            <a:xfrm>
              <a:off x="467544" y="1412776"/>
              <a:ext cx="3096344" cy="115212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b="1" dirty="0" smtClean="0">
                  <a:solidFill>
                    <a:schemeClr val="bg1"/>
                  </a:solidFill>
                </a:rPr>
                <a:t>ΜΕΤΡΑ ΓΙΑ ΤΗ ΔΙΟΙΚΗΣΗ</a:t>
              </a:r>
              <a:endParaRPr lang="el-G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10 - Ορθογώνιο"/>
            <p:cNvSpPr/>
            <p:nvPr/>
          </p:nvSpPr>
          <p:spPr>
            <a:xfrm>
              <a:off x="0" y="5229200"/>
              <a:ext cx="1932377" cy="108012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b="1" dirty="0" smtClean="0">
                  <a:solidFill>
                    <a:schemeClr val="bg1"/>
                  </a:solidFill>
                </a:rPr>
                <a:t>ΣΥΓΚΕΝΤΡΩΣΗ ΕΞΟΥΣΙΩΝ</a:t>
              </a:r>
              <a:endParaRPr lang="el-G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- Ορθογώνιο"/>
            <p:cNvSpPr/>
            <p:nvPr/>
          </p:nvSpPr>
          <p:spPr>
            <a:xfrm>
              <a:off x="1211657" y="4005064"/>
              <a:ext cx="2620799" cy="936104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b="1" dirty="0" smtClean="0">
                  <a:solidFill>
                    <a:schemeClr val="bg1"/>
                  </a:solidFill>
                </a:rPr>
                <a:t>ΑΝΑΒΟΛΗ </a:t>
              </a:r>
            </a:p>
            <a:p>
              <a:pPr algn="ctr"/>
              <a:r>
                <a:rPr lang="el-GR" sz="2000" b="1" dirty="0" smtClean="0">
                  <a:solidFill>
                    <a:schemeClr val="bg1"/>
                  </a:solidFill>
                </a:rPr>
                <a:t>Δ΄ ΕΘΝΟΣΥΝΕΛΕΥΣΗΣ</a:t>
              </a:r>
              <a:endParaRPr lang="el-GR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14 - Ομάδα"/>
          <p:cNvGrpSpPr/>
          <p:nvPr/>
        </p:nvGrpSpPr>
        <p:grpSpPr>
          <a:xfrm>
            <a:off x="5076056" y="1052736"/>
            <a:ext cx="4067944" cy="5040559"/>
            <a:chOff x="131040" y="1412776"/>
            <a:chExt cx="3701416" cy="4291288"/>
          </a:xfrm>
        </p:grpSpPr>
        <p:sp>
          <p:nvSpPr>
            <p:cNvPr id="16" name="15 - Βέλος προς τα κάτω"/>
            <p:cNvSpPr/>
            <p:nvPr/>
          </p:nvSpPr>
          <p:spPr>
            <a:xfrm>
              <a:off x="786240" y="2271034"/>
              <a:ext cx="576064" cy="1750573"/>
            </a:xfrm>
            <a:prstGeom prst="downArrow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8" name="17 - Βέλος προς τα κάτω"/>
            <p:cNvSpPr/>
            <p:nvPr/>
          </p:nvSpPr>
          <p:spPr>
            <a:xfrm>
              <a:off x="2489759" y="2393642"/>
              <a:ext cx="576064" cy="2145644"/>
            </a:xfrm>
            <a:prstGeom prst="downArrow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9" name="18 - Έλλειψη"/>
            <p:cNvSpPr/>
            <p:nvPr/>
          </p:nvSpPr>
          <p:spPr>
            <a:xfrm>
              <a:off x="467544" y="1412776"/>
              <a:ext cx="3096344" cy="110347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b="1" dirty="0" smtClean="0">
                  <a:solidFill>
                    <a:schemeClr val="bg1"/>
                  </a:solidFill>
                </a:rPr>
                <a:t>ΜΕΤΡΑ ΓΙΑ ΤΗΝ ΟΙΚΟΝΟΜΙΑ</a:t>
              </a:r>
            </a:p>
            <a:p>
              <a:pPr algn="ctr"/>
              <a:endParaRPr lang="el-G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19 - Ορθογώνιο"/>
            <p:cNvSpPr/>
            <p:nvPr/>
          </p:nvSpPr>
          <p:spPr>
            <a:xfrm>
              <a:off x="131040" y="4048853"/>
              <a:ext cx="1703519" cy="1103473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b="1" dirty="0" smtClean="0">
                  <a:solidFill>
                    <a:schemeClr val="bg1"/>
                  </a:solidFill>
                </a:rPr>
                <a:t>ΙΔΡΥΣΗ ΕΘΝΙΚΗΣ ΤΡΑΠΕΖΑΣ</a:t>
              </a:r>
              <a:endParaRPr lang="el-G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21 - Ορθογώνιο"/>
            <p:cNvSpPr/>
            <p:nvPr/>
          </p:nvSpPr>
          <p:spPr>
            <a:xfrm>
              <a:off x="1965599" y="4539286"/>
              <a:ext cx="1866857" cy="116477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b="1" dirty="0" smtClean="0">
                  <a:solidFill>
                    <a:schemeClr val="bg1"/>
                  </a:solidFill>
                </a:rPr>
                <a:t>ΚΟΠΗ ΝΟΜΙΣΜΑΤΩΝ (ΦΟΙΝΙΚΑΣ)</a:t>
              </a:r>
              <a:endParaRPr lang="el-GR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22 - Ομάδα"/>
          <p:cNvGrpSpPr/>
          <p:nvPr/>
        </p:nvGrpSpPr>
        <p:grpSpPr>
          <a:xfrm>
            <a:off x="179512" y="5445224"/>
            <a:ext cx="8784976" cy="1268760"/>
            <a:chOff x="179512" y="5445224"/>
            <a:chExt cx="8784976" cy="1268760"/>
          </a:xfrm>
        </p:grpSpPr>
        <p:sp>
          <p:nvSpPr>
            <p:cNvPr id="15" name="14 - Στρογγυλεμένο ορθογώνιο"/>
            <p:cNvSpPr/>
            <p:nvPr/>
          </p:nvSpPr>
          <p:spPr>
            <a:xfrm>
              <a:off x="179512" y="6237312"/>
              <a:ext cx="8784976" cy="476672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rgbClr val="ED7B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>
                  <a:solidFill>
                    <a:schemeClr val="bg1"/>
                  </a:solidFill>
                </a:rPr>
                <a:t>Ο Καποδίστριας δολοφονήθηκε στις 27 Σεπτεμβρίου 1831</a:t>
              </a:r>
              <a:endParaRPr lang="el-GR" b="1" dirty="0">
                <a:solidFill>
                  <a:schemeClr val="bg1"/>
                </a:solidFill>
              </a:endParaRPr>
            </a:p>
          </p:txBody>
        </p:sp>
        <p:cxnSp>
          <p:nvCxnSpPr>
            <p:cNvPr id="21" name="20 - Ευθύγραμμο βέλος σύνδεσης"/>
            <p:cNvCxnSpPr/>
            <p:nvPr/>
          </p:nvCxnSpPr>
          <p:spPr>
            <a:xfrm>
              <a:off x="2123728" y="5445224"/>
              <a:ext cx="1224136" cy="756084"/>
            </a:xfrm>
            <a:prstGeom prst="straightConnector1">
              <a:avLst/>
            </a:prstGeom>
            <a:ln w="63500" cmpd="sng"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pPr algn="ctr"/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ΜΕΤΡΑ ΓΙΑ ΤΗΝ ΕΚΠΑΙΔΕΥΣΗ</a:t>
            </a:r>
            <a:endParaRPr lang="el-G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10 - Θέση περιεχομένου" descr="egxeiridio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14148" b="12495"/>
          <a:stretch>
            <a:fillRect/>
          </a:stretch>
        </p:blipFill>
        <p:spPr>
          <a:xfrm>
            <a:off x="0" y="908720"/>
            <a:ext cx="2483768" cy="5040560"/>
          </a:xfrm>
        </p:spPr>
      </p:pic>
      <p:pic>
        <p:nvPicPr>
          <p:cNvPr id="12" name="11 - Θέση περιεχομένου" descr="ekpaideysi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4513" t="3125" r="5232"/>
          <a:stretch>
            <a:fillRect/>
          </a:stretch>
        </p:blipFill>
        <p:spPr>
          <a:xfrm>
            <a:off x="2627784" y="3789040"/>
            <a:ext cx="3240360" cy="2232248"/>
          </a:xfrm>
        </p:spPr>
      </p:pic>
      <p:pic>
        <p:nvPicPr>
          <p:cNvPr id="14" name="13 - Εικόνα" descr="KENTRIKO SXOLEI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311" y="1052736"/>
            <a:ext cx="3143689" cy="4953692"/>
          </a:xfrm>
          <a:prstGeom prst="rect">
            <a:avLst/>
          </a:prstGeom>
        </p:spPr>
      </p:pic>
      <p:pic>
        <p:nvPicPr>
          <p:cNvPr id="15" name="14 - Εικόνα" descr="ORFANOTROFIO (2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1052736"/>
            <a:ext cx="3419872" cy="2376264"/>
          </a:xfrm>
          <a:prstGeom prst="rect">
            <a:avLst/>
          </a:prstGeom>
        </p:spPr>
      </p:pic>
      <p:sp>
        <p:nvSpPr>
          <p:cNvPr id="16" name="15 - TextBox"/>
          <p:cNvSpPr txBox="1"/>
          <p:nvPr/>
        </p:nvSpPr>
        <p:spPr>
          <a:xfrm>
            <a:off x="6372200" y="638132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ΚΕΝΤΡΙΚΟ ΣΧΟΛΕΙΟ</a:t>
            </a:r>
            <a:endParaRPr lang="el-GR" b="1" dirty="0"/>
          </a:p>
        </p:txBody>
      </p:sp>
      <p:sp>
        <p:nvSpPr>
          <p:cNvPr id="17" name="16 - TextBox"/>
          <p:cNvSpPr txBox="1"/>
          <p:nvPr/>
        </p:nvSpPr>
        <p:spPr>
          <a:xfrm>
            <a:off x="2699792" y="342900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ΟΡΦΑΝΟΤΡΟΦΕΙΟ</a:t>
            </a:r>
            <a:endParaRPr lang="el-GR" b="1" dirty="0"/>
          </a:p>
        </p:txBody>
      </p:sp>
      <p:sp>
        <p:nvSpPr>
          <p:cNvPr id="18" name="17 - TextBox"/>
          <p:cNvSpPr txBox="1"/>
          <p:nvPr/>
        </p:nvSpPr>
        <p:spPr>
          <a:xfrm>
            <a:off x="2627784" y="6021288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ΜΑΘΗΜΑ ΣΕ ΑΛΛΗΛΟΔΙΔΑΚΤΙΚΟ ΣΧΟΛΕΙΟ</a:t>
            </a:r>
            <a:endParaRPr lang="el-GR" b="1" dirty="0"/>
          </a:p>
        </p:txBody>
      </p:sp>
      <p:sp>
        <p:nvSpPr>
          <p:cNvPr id="19" name="18 - TextBox"/>
          <p:cNvSpPr txBox="1"/>
          <p:nvPr/>
        </p:nvSpPr>
        <p:spPr>
          <a:xfrm>
            <a:off x="0" y="5877272"/>
            <a:ext cx="2555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ΒΙΒΛΙΟ ΑΛΛΗΛΟΔΙΔΑΚΤΙΚΟΥ ΣΧΟΛΕΙΟΥ</a:t>
            </a:r>
            <a:endParaRPr lang="el-GR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ctrTitle"/>
          </p:nvPr>
        </p:nvSpPr>
        <p:spPr>
          <a:xfrm>
            <a:off x="323528" y="0"/>
            <a:ext cx="8568952" cy="908720"/>
          </a:xfrm>
        </p:spPr>
        <p:txBody>
          <a:bodyPr>
            <a:noAutofit/>
          </a:bodyPr>
          <a:lstStyle/>
          <a:p>
            <a:pPr algn="ctr"/>
            <a:r>
              <a:rPr lang="el-GR" sz="4800" b="1" dirty="0" smtClean="0">
                <a:solidFill>
                  <a:srgbClr val="00CC5C"/>
                </a:solidFill>
                <a:effectLst/>
              </a:rPr>
              <a:t>ΜΕΤΡΑ ΓΙΑ ΤΗΝ ΕΚΠΑΙΔΕΥΣΗ</a:t>
            </a:r>
            <a:endParaRPr lang="el-GR" sz="4800" dirty="0">
              <a:solidFill>
                <a:srgbClr val="00CC5C"/>
              </a:solidFill>
              <a:effectLst/>
            </a:endParaRPr>
          </a:p>
        </p:txBody>
      </p:sp>
      <p:grpSp>
        <p:nvGrpSpPr>
          <p:cNvPr id="32" name="31 - Ομάδα"/>
          <p:cNvGrpSpPr/>
          <p:nvPr/>
        </p:nvGrpSpPr>
        <p:grpSpPr>
          <a:xfrm>
            <a:off x="0" y="980728"/>
            <a:ext cx="9144000" cy="5800710"/>
            <a:chOff x="0" y="980728"/>
            <a:chExt cx="9144000" cy="5800710"/>
          </a:xfrm>
        </p:grpSpPr>
        <p:sp>
          <p:nvSpPr>
            <p:cNvPr id="7" name="6 - Βέλος προς τα κάτω"/>
            <p:cNvSpPr/>
            <p:nvPr/>
          </p:nvSpPr>
          <p:spPr>
            <a:xfrm rot="19218871">
              <a:off x="5743979" y="3517868"/>
              <a:ext cx="720080" cy="1224136"/>
            </a:xfrm>
            <a:prstGeom prst="downArrow">
              <a:avLst>
                <a:gd name="adj1" fmla="val 50000"/>
                <a:gd name="adj2" fmla="val 48851"/>
              </a:avLst>
            </a:prstGeom>
            <a:solidFill>
              <a:srgbClr val="00CC5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" name="7 - Βέλος προς τα κάτω"/>
            <p:cNvSpPr/>
            <p:nvPr/>
          </p:nvSpPr>
          <p:spPr>
            <a:xfrm rot="1989728">
              <a:off x="2867936" y="3000365"/>
              <a:ext cx="670751" cy="1326584"/>
            </a:xfrm>
            <a:prstGeom prst="downArrow">
              <a:avLst/>
            </a:prstGeom>
            <a:solidFill>
              <a:srgbClr val="00CC5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" name="8 - Βέλος προς τα κάτω"/>
            <p:cNvSpPr/>
            <p:nvPr/>
          </p:nvSpPr>
          <p:spPr>
            <a:xfrm rot="16200000">
              <a:off x="6281807" y="2511281"/>
              <a:ext cx="690838" cy="1374147"/>
            </a:xfrm>
            <a:prstGeom prst="downArrow">
              <a:avLst/>
            </a:prstGeom>
            <a:solidFill>
              <a:srgbClr val="00CC5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" name="9 - Βέλος προς τα κάτω"/>
            <p:cNvSpPr/>
            <p:nvPr/>
          </p:nvSpPr>
          <p:spPr>
            <a:xfrm rot="7522909" flipH="1">
              <a:off x="2995928" y="1456659"/>
              <a:ext cx="720080" cy="1833623"/>
            </a:xfrm>
            <a:prstGeom prst="downArrow">
              <a:avLst/>
            </a:prstGeom>
            <a:solidFill>
              <a:srgbClr val="00CC5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" name="10 - Βέλος προς τα κάτω"/>
            <p:cNvSpPr/>
            <p:nvPr/>
          </p:nvSpPr>
          <p:spPr>
            <a:xfrm rot="13261663" flipH="1">
              <a:off x="4710661" y="1776663"/>
              <a:ext cx="720080" cy="1306830"/>
            </a:xfrm>
            <a:prstGeom prst="downArrow">
              <a:avLst/>
            </a:prstGeom>
            <a:solidFill>
              <a:srgbClr val="00CC5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" name="11 - Ορθογώνιο"/>
            <p:cNvSpPr/>
            <p:nvPr/>
          </p:nvSpPr>
          <p:spPr>
            <a:xfrm>
              <a:off x="0" y="4221088"/>
              <a:ext cx="2843808" cy="1080120"/>
            </a:xfrm>
            <a:prstGeom prst="rect">
              <a:avLst/>
            </a:prstGeom>
            <a:solidFill>
              <a:srgbClr val="00CC5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b="1" dirty="0" smtClean="0">
                  <a:solidFill>
                    <a:schemeClr val="bg1"/>
                  </a:solidFill>
                </a:rPr>
                <a:t>ΚΑΤΑΣΚΕΥΗ ΟΡΦΑΝΟΤΡΟΦΕΙΟΥ ΑΙΓΙΝΑΣ</a:t>
              </a:r>
              <a:endParaRPr lang="el-G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- Ορθογώνιο"/>
            <p:cNvSpPr/>
            <p:nvPr/>
          </p:nvSpPr>
          <p:spPr>
            <a:xfrm>
              <a:off x="6407696" y="4653136"/>
              <a:ext cx="2736304" cy="864096"/>
            </a:xfrm>
            <a:prstGeom prst="rect">
              <a:avLst/>
            </a:prstGeom>
            <a:solidFill>
              <a:srgbClr val="00CC5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b="1" dirty="0" smtClean="0">
                  <a:solidFill>
                    <a:schemeClr val="bg1"/>
                  </a:solidFill>
                </a:rPr>
                <a:t>ΙΔΡΥΣΗ ΚΕΝΤΡΙΚΟΥ ΣΧΟΛΕΙΟΥ</a:t>
              </a:r>
              <a:endParaRPr lang="el-G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13 - Ορθογώνιο"/>
            <p:cNvSpPr/>
            <p:nvPr/>
          </p:nvSpPr>
          <p:spPr>
            <a:xfrm>
              <a:off x="7308304" y="2852936"/>
              <a:ext cx="1835696" cy="792088"/>
            </a:xfrm>
            <a:prstGeom prst="rect">
              <a:avLst/>
            </a:prstGeom>
            <a:solidFill>
              <a:srgbClr val="00CC5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b="1" dirty="0" smtClean="0">
                  <a:solidFill>
                    <a:schemeClr val="bg1"/>
                  </a:solidFill>
                </a:rPr>
                <a:t>ΙΔΡΥΣΗ ΓΥΜΝΑΣΙΟΥ</a:t>
              </a:r>
              <a:endParaRPr lang="el-G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14 - Ορθογώνιο"/>
            <p:cNvSpPr/>
            <p:nvPr/>
          </p:nvSpPr>
          <p:spPr>
            <a:xfrm>
              <a:off x="5580112" y="980728"/>
              <a:ext cx="2952328" cy="936104"/>
            </a:xfrm>
            <a:prstGeom prst="rect">
              <a:avLst/>
            </a:prstGeom>
            <a:solidFill>
              <a:srgbClr val="00CC5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b="1" dirty="0" smtClean="0">
                  <a:solidFill>
                    <a:schemeClr val="bg1"/>
                  </a:solidFill>
                </a:rPr>
                <a:t>ΔΗΜΙΟΥΡΓΙΑ ΑΛΛΗΛΟΔΙΔΑΚΤΙΚΩΝ ΣΧΟΛΕΙΩΝ</a:t>
              </a:r>
              <a:endParaRPr lang="el-G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15 - Ορθογώνιο"/>
            <p:cNvSpPr/>
            <p:nvPr/>
          </p:nvSpPr>
          <p:spPr>
            <a:xfrm>
              <a:off x="0" y="1268760"/>
              <a:ext cx="2520280" cy="792088"/>
            </a:xfrm>
            <a:prstGeom prst="rect">
              <a:avLst/>
            </a:prstGeom>
            <a:solidFill>
              <a:srgbClr val="00CC5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b="1" dirty="0" smtClean="0">
                  <a:solidFill>
                    <a:schemeClr val="bg1"/>
                  </a:solidFill>
                </a:rPr>
                <a:t>ΣΥΝΤΑΞΗ ΒΙΒΛΙΩΝ</a:t>
              </a:r>
              <a:endParaRPr lang="el-GR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8" name="17 - Ευθύγραμμο βέλος σύνδεσης"/>
            <p:cNvCxnSpPr/>
            <p:nvPr/>
          </p:nvCxnSpPr>
          <p:spPr>
            <a:xfrm>
              <a:off x="179512" y="5301208"/>
              <a:ext cx="72008" cy="1152128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- Ευθύγραμμο βέλος σύνδεσης"/>
            <p:cNvCxnSpPr/>
            <p:nvPr/>
          </p:nvCxnSpPr>
          <p:spPr>
            <a:xfrm>
              <a:off x="971600" y="5301208"/>
              <a:ext cx="504056" cy="504056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- Ευθύγραμμο βέλος σύνδεσης"/>
            <p:cNvCxnSpPr/>
            <p:nvPr/>
          </p:nvCxnSpPr>
          <p:spPr>
            <a:xfrm>
              <a:off x="2411760" y="5301208"/>
              <a:ext cx="1008112" cy="432048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22 - TextBox"/>
            <p:cNvSpPr txBox="1"/>
            <p:nvPr/>
          </p:nvSpPr>
          <p:spPr>
            <a:xfrm>
              <a:off x="0" y="6381328"/>
              <a:ext cx="36358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 smtClean="0">
                  <a:solidFill>
                    <a:schemeClr val="bg2"/>
                  </a:solidFill>
                </a:rPr>
                <a:t>αλληλοδιδακτικά σχολεία</a:t>
              </a:r>
              <a:endParaRPr lang="el-GR" sz="2000" b="1" dirty="0">
                <a:solidFill>
                  <a:schemeClr val="bg2"/>
                </a:solidFill>
              </a:endParaRPr>
            </a:p>
          </p:txBody>
        </p:sp>
        <p:sp>
          <p:nvSpPr>
            <p:cNvPr id="24" name="23 - TextBox"/>
            <p:cNvSpPr txBox="1"/>
            <p:nvPr/>
          </p:nvSpPr>
          <p:spPr>
            <a:xfrm>
              <a:off x="539552" y="5877272"/>
              <a:ext cx="26642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 smtClean="0">
                  <a:solidFill>
                    <a:schemeClr val="bg2"/>
                  </a:solidFill>
                </a:rPr>
                <a:t>ελληνικά σχολεία </a:t>
              </a:r>
              <a:endParaRPr lang="el-GR" sz="2000" b="1" dirty="0">
                <a:solidFill>
                  <a:schemeClr val="bg2"/>
                </a:solidFill>
              </a:endParaRPr>
            </a:p>
          </p:txBody>
        </p:sp>
        <p:sp>
          <p:nvSpPr>
            <p:cNvPr id="25" name="24 - TextBox"/>
            <p:cNvSpPr txBox="1"/>
            <p:nvPr/>
          </p:nvSpPr>
          <p:spPr>
            <a:xfrm>
              <a:off x="3203848" y="5733256"/>
              <a:ext cx="2880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 smtClean="0">
                  <a:solidFill>
                    <a:schemeClr val="bg2"/>
                  </a:solidFill>
                </a:rPr>
                <a:t>χειροτεχνικά σχολεία</a:t>
              </a:r>
              <a:endParaRPr lang="el-GR" sz="2000" b="1" dirty="0">
                <a:solidFill>
                  <a:schemeClr val="bg2"/>
                </a:solidFill>
              </a:endParaRPr>
            </a:p>
          </p:txBody>
        </p:sp>
        <p:sp>
          <p:nvSpPr>
            <p:cNvPr id="6" name="5 - Έλλειψη"/>
            <p:cNvSpPr/>
            <p:nvPr/>
          </p:nvSpPr>
          <p:spPr>
            <a:xfrm>
              <a:off x="2771800" y="2636912"/>
              <a:ext cx="3888432" cy="1440160"/>
            </a:xfrm>
            <a:prstGeom prst="ellipse">
              <a:avLst/>
            </a:prstGeom>
            <a:solidFill>
              <a:srgbClr val="00CC5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b="1" dirty="0" smtClean="0">
                  <a:solidFill>
                    <a:schemeClr val="bg1"/>
                  </a:solidFill>
                </a:rPr>
                <a:t>ΕΚΠΑΙΔΕΥΣΗ</a:t>
              </a:r>
              <a:endParaRPr lang="el-GR" sz="20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 smtClean="0"/>
              <a:t>ΟΙ ΔΙΠΛΩΜΑΤΙΚΕΣ ΙΚΑΝΟΤΗΤΕΣ ΤΟΥ ΚΑΠΟΔΙΣΤΡΙΑ – ΜΑΧΗ ΤΗΣ ΠΕΤΡΑΣ</a:t>
            </a:r>
            <a:endParaRPr lang="el-GR" sz="3600" b="1" dirty="0"/>
          </a:p>
        </p:txBody>
      </p:sp>
      <p:pic>
        <p:nvPicPr>
          <p:cNvPr id="7" name="6 - Θέση περιεχομένου" descr="MEGALES DYNAMEIS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340768"/>
            <a:ext cx="4572000" cy="1800200"/>
          </a:xfrm>
        </p:spPr>
      </p:pic>
      <p:pic>
        <p:nvPicPr>
          <p:cNvPr id="8" name="7 - Θέση περιεχομένου" descr="petra voiotias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920085"/>
            <a:ext cx="4038600" cy="4434840"/>
          </a:xfrm>
        </p:spPr>
      </p:pic>
      <p:pic>
        <p:nvPicPr>
          <p:cNvPr id="10" name="9 - Εικόνα" descr="kriti stere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40768"/>
            <a:ext cx="4427984" cy="5517232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4788024" y="314096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ΟΙ ΜΕΓΑΛΕΣ ΔΥΝΑΜΕΙΣ</a:t>
            </a:r>
            <a:endParaRPr lang="el-GR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Βέλος προς τα κάτω"/>
          <p:cNvSpPr/>
          <p:nvPr/>
        </p:nvSpPr>
        <p:spPr>
          <a:xfrm rot="8703416" flipH="1">
            <a:off x="1321436" y="2186928"/>
            <a:ext cx="724191" cy="1700954"/>
          </a:xfrm>
          <a:prstGeom prst="downArrow">
            <a:avLst/>
          </a:prstGeom>
          <a:solidFill>
            <a:srgbClr val="CD3F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Τίτλος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pPr algn="ctr"/>
            <a:r>
              <a:rPr lang="el-GR" sz="3200" b="1" dirty="0" smtClean="0">
                <a:solidFill>
                  <a:srgbClr val="CD3FBC"/>
                </a:solidFill>
              </a:rPr>
              <a:t>ΟΙ ΔΙΠΛΩΜΑΤΙΚΕΣ ΙΚΑΝΟΤΗΤΕΣ ΤΟΥ ΚΑΠΟΔΙΣΤΡΙΑ – ΜΑΧΗ ΤΗΣ ΠΕΤΡΑΣ</a:t>
            </a:r>
            <a:endParaRPr lang="el-GR" sz="3200" dirty="0">
              <a:solidFill>
                <a:srgbClr val="CD3FBC"/>
              </a:solidFill>
              <a:effectLst/>
            </a:endParaRPr>
          </a:p>
        </p:txBody>
      </p:sp>
      <p:sp>
        <p:nvSpPr>
          <p:cNvPr id="11" name="10 - Βέλος προς τα κάτω"/>
          <p:cNvSpPr/>
          <p:nvPr/>
        </p:nvSpPr>
        <p:spPr>
          <a:xfrm rot="12667059" flipH="1">
            <a:off x="7318770" y="2187333"/>
            <a:ext cx="661317" cy="1617980"/>
          </a:xfrm>
          <a:prstGeom prst="downArrow">
            <a:avLst/>
          </a:prstGeom>
          <a:solidFill>
            <a:srgbClr val="CD3F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Ορθογώνιο"/>
          <p:cNvSpPr/>
          <p:nvPr/>
        </p:nvSpPr>
        <p:spPr>
          <a:xfrm>
            <a:off x="6407696" y="980728"/>
            <a:ext cx="2736304" cy="1368152"/>
          </a:xfrm>
          <a:prstGeom prst="rect">
            <a:avLst/>
          </a:prstGeom>
          <a:solidFill>
            <a:srgbClr val="CD3F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chemeClr val="bg1"/>
                </a:solidFill>
              </a:rPr>
              <a:t>ΑΝΕΞΑΡΤΗΤΟ ΕΛΛΗΝΙΚΟ ΚΡΑΤΟ ΜΕ ΔΙΚΟ ΤΟΥ ΗΓΕΜΟΝΑ</a:t>
            </a:r>
            <a:endParaRPr lang="el-GR" sz="2000" b="1" dirty="0">
              <a:solidFill>
                <a:schemeClr val="bg1"/>
              </a:solidFill>
            </a:endParaRPr>
          </a:p>
        </p:txBody>
      </p:sp>
      <p:sp>
        <p:nvSpPr>
          <p:cNvPr id="6" name="5 - Έλλειψη"/>
          <p:cNvSpPr/>
          <p:nvPr/>
        </p:nvSpPr>
        <p:spPr>
          <a:xfrm>
            <a:off x="1619672" y="3284984"/>
            <a:ext cx="6264696" cy="1224136"/>
          </a:xfrm>
          <a:prstGeom prst="ellipse">
            <a:avLst/>
          </a:prstGeom>
          <a:solidFill>
            <a:srgbClr val="CD3F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chemeClr val="bg1"/>
                </a:solidFill>
              </a:rPr>
              <a:t>ΜΕ ΤΙΣ ΔΙΠΛΩΜΑΤΙΚΕΣ ΤΟΥ ΙΚΑΝΟΤΗΤΕΣ Ο ΚΑΠΟΔΙΣΤΡΙΑΣ </a:t>
            </a:r>
            <a:r>
              <a:rPr lang="el-GR" sz="2800" b="1" dirty="0" smtClean="0">
                <a:solidFill>
                  <a:schemeClr val="bg1"/>
                </a:solidFill>
              </a:rPr>
              <a:t>ΚΑΤΑΦΕΡΕ</a:t>
            </a:r>
            <a:endParaRPr lang="el-GR" sz="2800" b="1" dirty="0">
              <a:solidFill>
                <a:schemeClr val="bg1"/>
              </a:solidFill>
            </a:endParaRPr>
          </a:p>
        </p:txBody>
      </p:sp>
      <p:sp>
        <p:nvSpPr>
          <p:cNvPr id="24" name="23 - Ορθογώνιο"/>
          <p:cNvSpPr/>
          <p:nvPr/>
        </p:nvSpPr>
        <p:spPr>
          <a:xfrm>
            <a:off x="6407695" y="980727"/>
            <a:ext cx="2736304" cy="1368152"/>
          </a:xfrm>
          <a:prstGeom prst="rect">
            <a:avLst/>
          </a:prstGeom>
          <a:solidFill>
            <a:srgbClr val="CD3F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chemeClr val="bg1"/>
                </a:solidFill>
              </a:rPr>
              <a:t>ΑΝΕΞΑΡΤΗΤΟ ΕΛΛΗΝΙΚΟ ΚΡΑΤΟ ΜΕ ΔΙΚΟ ΤΟΥ ΗΓΕΜΟΝΑ</a:t>
            </a:r>
            <a:endParaRPr lang="el-GR" sz="2000" b="1" dirty="0">
              <a:solidFill>
                <a:schemeClr val="bg1"/>
              </a:solidFill>
            </a:endParaRPr>
          </a:p>
        </p:txBody>
      </p:sp>
      <p:grpSp>
        <p:nvGrpSpPr>
          <p:cNvPr id="29" name="28 - Ομάδα"/>
          <p:cNvGrpSpPr/>
          <p:nvPr/>
        </p:nvGrpSpPr>
        <p:grpSpPr>
          <a:xfrm>
            <a:off x="0" y="908720"/>
            <a:ext cx="9144000" cy="5832648"/>
            <a:chOff x="0" y="908720"/>
            <a:chExt cx="9144000" cy="5832648"/>
          </a:xfrm>
        </p:grpSpPr>
        <p:sp>
          <p:nvSpPr>
            <p:cNvPr id="7" name="6 - Βέλος προς τα κάτω"/>
            <p:cNvSpPr/>
            <p:nvPr/>
          </p:nvSpPr>
          <p:spPr>
            <a:xfrm rot="19825274">
              <a:off x="7020021" y="3650798"/>
              <a:ext cx="669663" cy="1342808"/>
            </a:xfrm>
            <a:prstGeom prst="downArrow">
              <a:avLst>
                <a:gd name="adj1" fmla="val 50000"/>
                <a:gd name="adj2" fmla="val 48851"/>
              </a:avLst>
            </a:prstGeom>
            <a:solidFill>
              <a:srgbClr val="CD3FB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" name="7 - Βέλος προς τα κάτω"/>
            <p:cNvSpPr/>
            <p:nvPr/>
          </p:nvSpPr>
          <p:spPr>
            <a:xfrm rot="1989728">
              <a:off x="1372009" y="3714431"/>
              <a:ext cx="670751" cy="1400431"/>
            </a:xfrm>
            <a:prstGeom prst="downArrow">
              <a:avLst/>
            </a:prstGeom>
            <a:solidFill>
              <a:srgbClr val="CD3FB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" name="11 - Ορθογώνιο"/>
            <p:cNvSpPr/>
            <p:nvPr/>
          </p:nvSpPr>
          <p:spPr>
            <a:xfrm>
              <a:off x="0" y="908720"/>
              <a:ext cx="2843808" cy="1412776"/>
            </a:xfrm>
            <a:prstGeom prst="rect">
              <a:avLst/>
            </a:prstGeom>
            <a:solidFill>
              <a:srgbClr val="CD3FB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b="1" dirty="0" smtClean="0">
                  <a:solidFill>
                    <a:schemeClr val="bg1"/>
                  </a:solidFill>
                </a:rPr>
                <a:t>ΚΑΤΟΧΥΡΩΣΗ ΠΕΡΙΣΣΟΤΕΡΩΝ ΕΔΑΦΩΝ ΣΤΟ ΕΛΛΗΝΙΚΟ ΚΡΑΤΟΣ</a:t>
              </a:r>
              <a:endParaRPr lang="el-G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14 - Ορθογώνιο"/>
            <p:cNvSpPr/>
            <p:nvPr/>
          </p:nvSpPr>
          <p:spPr>
            <a:xfrm>
              <a:off x="5580112" y="4869160"/>
              <a:ext cx="3563888" cy="1008112"/>
            </a:xfrm>
            <a:prstGeom prst="rect">
              <a:avLst/>
            </a:prstGeom>
            <a:solidFill>
              <a:srgbClr val="CD3FB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b="1" dirty="0" smtClean="0">
                  <a:solidFill>
                    <a:schemeClr val="bg1"/>
                  </a:solidFill>
                </a:rPr>
                <a:t>ΚΡΑΤΗΣΕ ΕΠΑΝΑΣΤΑΤΗΜΕΝΗ ΤΗ ΣΤΕΡΕΑ ΕΛΛΑΔΑ</a:t>
              </a:r>
              <a:endParaRPr lang="el-G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15 - Ορθογώνιο"/>
            <p:cNvSpPr/>
            <p:nvPr/>
          </p:nvSpPr>
          <p:spPr>
            <a:xfrm>
              <a:off x="0" y="5013176"/>
              <a:ext cx="3419872" cy="980680"/>
            </a:xfrm>
            <a:prstGeom prst="rect">
              <a:avLst/>
            </a:prstGeom>
            <a:solidFill>
              <a:srgbClr val="CD3FB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b="1" dirty="0" smtClean="0">
                  <a:solidFill>
                    <a:schemeClr val="bg1"/>
                  </a:solidFill>
                </a:rPr>
                <a:t>ΚΡΑΤΗΣΕ ΕΠΑΝΑΣΤΑΤΗΜΕΝΗ ΤΗΝ ΚΡΗΤΗ</a:t>
              </a:r>
              <a:endParaRPr lang="el-G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13 - Στρογγυλεμένο ορθογώνιο"/>
            <p:cNvSpPr/>
            <p:nvPr/>
          </p:nvSpPr>
          <p:spPr>
            <a:xfrm>
              <a:off x="179512" y="6309320"/>
              <a:ext cx="8784976" cy="432048"/>
            </a:xfrm>
            <a:prstGeom prst="roundRect">
              <a:avLst/>
            </a:prstGeom>
            <a:solidFill>
              <a:srgbClr val="CD3FB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>
                  <a:solidFill>
                    <a:schemeClr val="bg1"/>
                  </a:solidFill>
                </a:rPr>
                <a:t>Η τελευταία μάχη της Επανάστασης δόθηκε στην Πέτρα της Βοιωτίας</a:t>
              </a:r>
              <a:endParaRPr lang="el-GR" b="1" dirty="0">
                <a:solidFill>
                  <a:schemeClr val="bg1"/>
                </a:solidFill>
              </a:endParaRPr>
            </a:p>
          </p:txBody>
        </p:sp>
        <p:cxnSp>
          <p:nvCxnSpPr>
            <p:cNvPr id="18" name="17 - Ευθύγραμμο βέλος σύνδεσης"/>
            <p:cNvCxnSpPr/>
            <p:nvPr/>
          </p:nvCxnSpPr>
          <p:spPr>
            <a:xfrm flipH="1">
              <a:off x="6228184" y="5805264"/>
              <a:ext cx="1224136" cy="504056"/>
            </a:xfrm>
            <a:prstGeom prst="straightConnector1">
              <a:avLst/>
            </a:prstGeom>
            <a:ln w="63500" cmpd="sng">
              <a:solidFill>
                <a:srgbClr val="CD3FB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24 - Βέλος προς τα κάτω"/>
            <p:cNvSpPr/>
            <p:nvPr/>
          </p:nvSpPr>
          <p:spPr>
            <a:xfrm rot="8703416" flipH="1">
              <a:off x="1321437" y="2186928"/>
              <a:ext cx="724191" cy="1700954"/>
            </a:xfrm>
            <a:prstGeom prst="downArrow">
              <a:avLst/>
            </a:prstGeom>
            <a:solidFill>
              <a:srgbClr val="CD3FB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6" name="25 - Βέλος προς τα κάτω"/>
            <p:cNvSpPr/>
            <p:nvPr/>
          </p:nvSpPr>
          <p:spPr>
            <a:xfrm rot="12667059" flipH="1">
              <a:off x="7318771" y="2187333"/>
              <a:ext cx="661317" cy="1617980"/>
            </a:xfrm>
            <a:prstGeom prst="downArrow">
              <a:avLst/>
            </a:prstGeom>
            <a:solidFill>
              <a:srgbClr val="CD3FB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7" name="26 - Έλλειψη"/>
            <p:cNvSpPr/>
            <p:nvPr/>
          </p:nvSpPr>
          <p:spPr>
            <a:xfrm>
              <a:off x="1619673" y="3284984"/>
              <a:ext cx="6264696" cy="1224136"/>
            </a:xfrm>
            <a:prstGeom prst="ellipse">
              <a:avLst/>
            </a:prstGeom>
            <a:solidFill>
              <a:srgbClr val="CD3FB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b="1" dirty="0" smtClean="0">
                  <a:solidFill>
                    <a:schemeClr val="bg1"/>
                  </a:solidFill>
                </a:rPr>
                <a:t>ΜΕ ΤΙΣ ΔΙΠΛΩΜΑΤΙΚΕΣ ΤΟΥ ΙΚΑΝΟΤΗΤΕΣ Ο ΚΑΠΟΔΙΣΤΡΙΑΣ </a:t>
              </a:r>
              <a:r>
                <a:rPr lang="el-GR" sz="2800" b="1" dirty="0" smtClean="0">
                  <a:solidFill>
                    <a:schemeClr val="bg1"/>
                  </a:solidFill>
                </a:rPr>
                <a:t>ΚΑΤΑΦΕΡΕ</a:t>
              </a:r>
              <a:endParaRPr lang="el-GR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27 - Ορθογώνιο"/>
            <p:cNvSpPr/>
            <p:nvPr/>
          </p:nvSpPr>
          <p:spPr>
            <a:xfrm>
              <a:off x="6407696" y="980727"/>
              <a:ext cx="2736304" cy="1368152"/>
            </a:xfrm>
            <a:prstGeom prst="rect">
              <a:avLst/>
            </a:prstGeom>
            <a:solidFill>
              <a:srgbClr val="CD3FB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b="1" dirty="0" smtClean="0">
                  <a:solidFill>
                    <a:schemeClr val="bg1"/>
                  </a:solidFill>
                </a:rPr>
                <a:t>ΑΝΕΞΑΡΤΗΤΟ ΕΛΛΗΝΙΚΟ ΚΡΑΤΟ ΜΕ ΔΙΚΟ ΤΟΥ ΗΓΕΜΟΝΑ</a:t>
              </a:r>
              <a:endParaRPr lang="el-GR" sz="20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318</TotalTime>
  <Words>221</Words>
  <Application>Microsoft Office PowerPoint</Application>
  <PresentationFormat>Προβολή στην οθόνη (4:3)</PresentationFormat>
  <Paragraphs>52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Ροή</vt:lpstr>
      <vt:lpstr>Ο ΚΑΠΟΔΙΣΤΡΙΑΣ ΣΤΟ ΝΑΥΠΛΙΟ –  ΜΕΤΡΑ ΓΙΑ ΤΗ ΓΕΩΡΓΙΑ, ΤΟ ΕΜΠΟΡΙΟ ΚΑΙ ΤΟ ΣΤΡΑΤΟ</vt:lpstr>
      <vt:lpstr>Διαφάνεια 2</vt:lpstr>
      <vt:lpstr>ΜΕΤΡΑ ΣΤΗ ΔΙΟΙΚΗΣΗ ΚΑΙ ΤΗΝ ΟΙΚΟΝΟΜΙΑ – Η ΔΟΛΟΦΟΝΙΑ ΤΟΥ ΚΑΠΟΔΙΣΤΡΙΑ</vt:lpstr>
      <vt:lpstr>Διαφάνεια 4</vt:lpstr>
      <vt:lpstr>ΜΕΤΡΑ ΓΙΑ ΤΗΝ ΕΚΠΑΙΔΕΥΣΗ</vt:lpstr>
      <vt:lpstr>ΜΕΤΡΑ ΓΙΑ ΤΗΝ ΕΚΠΑΙΔΕΥΣΗ</vt:lpstr>
      <vt:lpstr>ΟΙ ΔΙΠΛΩΜΑΤΙΚΕΣ ΙΚΑΝΟΤΗΤΕΣ ΤΟΥ ΚΑΠΟΔΙΣΤΡΙΑ – ΜΑΧΗ ΤΗΣ ΠΕΤΡΑΣ</vt:lpstr>
      <vt:lpstr>ΟΙ ΔΙΠΛΩΜΑΤΙΚΕΣ ΙΚΑΝΟΤΗΤΕΣ ΤΟΥ ΚΑΠΟΔΙΣΤΡΙΑ – ΜΑΧΗ ΤΗΣ ΠΕΤΡΑΣ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ΙΩΑΝΝΗΣ ΚΑΠΟΔΙΣΤΡΙΑΣ ΚΑΙ ΤΟ ΕΡΓΟ ΤΟΥ</dc:title>
  <dc:creator>USER</dc:creator>
  <cp:lastModifiedBy>USER</cp:lastModifiedBy>
  <cp:revision>64</cp:revision>
  <dcterms:created xsi:type="dcterms:W3CDTF">2024-02-25T08:30:47Z</dcterms:created>
  <dcterms:modified xsi:type="dcterms:W3CDTF">2024-06-16T15:19:27Z</dcterms:modified>
</cp:coreProperties>
</file>